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71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62" r:id="rId15"/>
    <p:sldId id="285" r:id="rId16"/>
    <p:sldId id="287" r:id="rId17"/>
    <p:sldId id="288" r:id="rId18"/>
    <p:sldId id="273" r:id="rId19"/>
    <p:sldId id="276" r:id="rId20"/>
    <p:sldId id="277" r:id="rId21"/>
    <p:sldId id="282" r:id="rId22"/>
    <p:sldId id="278" r:id="rId23"/>
    <p:sldId id="281" r:id="rId24"/>
    <p:sldId id="279" r:id="rId25"/>
    <p:sldId id="280" r:id="rId26"/>
    <p:sldId id="284" r:id="rId27"/>
    <p:sldId id="27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7764277035237"/>
          <c:y val="5.9808612440191894E-2"/>
          <c:w val="0.59659781287971159"/>
          <c:h val="0.77033492822966232"/>
        </c:manualLayout>
      </c:layout>
      <c:line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Balance</c:v>
                </c:pt>
              </c:strCache>
            </c:strRef>
          </c:tx>
          <c:spPr>
            <a:ln w="31378">
              <a:solidFill>
                <a:srgbClr val="488436"/>
              </a:solidFill>
              <a:prstDash val="solid"/>
            </a:ln>
          </c:spPr>
          <c:marker>
            <c:symbol val="none"/>
          </c:marker>
          <c:cat>
            <c:numRef>
              <c:f>Sheet1!$C$1:$H$1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Sheet1!$C$4:$H$4</c:f>
              <c:numCache>
                <c:formatCode>"$"#,##0.00_);[Red]\("$"#,##0.00\)</c:formatCode>
                <c:ptCount val="6"/>
                <c:pt idx="0">
                  <c:v>1838574</c:v>
                </c:pt>
                <c:pt idx="1">
                  <c:v>1820436</c:v>
                </c:pt>
                <c:pt idx="2">
                  <c:v>2017964.51</c:v>
                </c:pt>
                <c:pt idx="3">
                  <c:v>2158947.67</c:v>
                </c:pt>
                <c:pt idx="4">
                  <c:v>2577397.35</c:v>
                </c:pt>
                <c:pt idx="5" formatCode="_(&quot;$&quot;* #,##0.00_);_(&quot;$&quot;* \(#,##0.00\);_(&quot;$&quot;* &quot;-&quot;??_);_(@_)">
                  <c:v>2346396.16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06-48A3-B21E-F2CCA2FE9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2999584"/>
        <c:axId val="373002720"/>
      </c:lineChart>
      <c:catAx>
        <c:axId val="37299958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26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8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30027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73002720"/>
        <c:scaling>
          <c:orientation val="minMax"/>
        </c:scaling>
        <c:delete val="0"/>
        <c:axPos val="l"/>
        <c:majorGridlines>
          <c:spPr>
            <a:ln w="2615">
              <a:solidFill>
                <a:schemeClr val="tx1"/>
              </a:solidFill>
              <a:prstDash val="solid"/>
            </a:ln>
          </c:spPr>
        </c:majorGridlines>
        <c:numFmt formatCode="_(\$* #,##0_);_(\$* \(#,##0\);_(\$* &quot;-&quot;_);_(@_)" sourceLinked="0"/>
        <c:majorTickMark val="cross"/>
        <c:minorTickMark val="none"/>
        <c:tickLblPos val="nextTo"/>
        <c:spPr>
          <a:ln w="26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8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2999584"/>
        <c:crosses val="autoZero"/>
        <c:crossBetween val="midCat"/>
        <c:minorUnit val="100000"/>
      </c:valAx>
      <c:spPr>
        <a:noFill/>
        <a:ln w="31378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7460510328068"/>
          <c:y val="0.26555023923445187"/>
          <c:w val="0.1701093560145808"/>
          <c:h val="0.30861244019138756"/>
        </c:manualLayout>
      </c:layout>
      <c:overlay val="0"/>
      <c:spPr>
        <a:noFill/>
        <a:ln w="20919">
          <a:noFill/>
        </a:ln>
      </c:spPr>
      <c:txPr>
        <a:bodyPr/>
        <a:lstStyle/>
        <a:p>
          <a:pPr>
            <a:defRPr sz="1211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8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8"/>
      <c:rotY val="20"/>
      <c:depthPercent val="2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7536071032186459"/>
          <c:y val="6.1440677966101913E-2"/>
          <c:w val="0.58845474652747054"/>
          <c:h val="0.811440677966101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Salaries</c:v>
                </c:pt>
              </c:strCache>
            </c:strRef>
          </c:tx>
          <c:spPr>
            <a:solidFill>
              <a:schemeClr val="accent1"/>
            </a:solidFill>
            <a:ln w="9349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Sheet1!$E$2:$O$2</c:f>
              <c:numCache>
                <c:formatCode>"$"#,##0.00_);[Red]\("$"#,##0.00\)</c:formatCode>
                <c:ptCount val="7"/>
                <c:pt idx="0">
                  <c:v>917981.41</c:v>
                </c:pt>
                <c:pt idx="1">
                  <c:v>1002537.78</c:v>
                </c:pt>
                <c:pt idx="2">
                  <c:v>991440.52</c:v>
                </c:pt>
                <c:pt idx="3">
                  <c:v>1013300.12</c:v>
                </c:pt>
                <c:pt idx="4">
                  <c:v>1081815.6599999999</c:v>
                </c:pt>
                <c:pt idx="5">
                  <c:v>1126349.6499999999</c:v>
                </c:pt>
                <c:pt idx="6" formatCode="_(&quot;$&quot;* #,##0.00_);_(&quot;$&quot;* \(#,##0.00\);_(&quot;$&quot;* &quot;-&quot;??_);_(@_)">
                  <c:v>1194490.6599999999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B9-40F6-9B59-946340F5A3E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Benefits</c:v>
                </c:pt>
              </c:strCache>
            </c:strRef>
          </c:tx>
          <c:spPr>
            <a:solidFill>
              <a:schemeClr val="accent2"/>
            </a:solidFill>
            <a:ln w="9349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Sheet1!$E$3:$O$3</c:f>
              <c:numCache>
                <c:formatCode>"$"#,##0.00_);[Red]\("$"#,##0.00\)</c:formatCode>
                <c:ptCount val="7"/>
                <c:pt idx="0">
                  <c:v>344285.8</c:v>
                </c:pt>
                <c:pt idx="1">
                  <c:v>370204.07</c:v>
                </c:pt>
                <c:pt idx="2">
                  <c:v>379020.19</c:v>
                </c:pt>
                <c:pt idx="3">
                  <c:v>396804.22</c:v>
                </c:pt>
                <c:pt idx="4">
                  <c:v>443036.46</c:v>
                </c:pt>
                <c:pt idx="5">
                  <c:v>455832.7</c:v>
                </c:pt>
                <c:pt idx="6" formatCode="_(&quot;$&quot;* #,##0.00_);_(&quot;$&quot;* \(#,##0.00\);_(&quot;$&quot;* &quot;-&quot;??_);_(@_)">
                  <c:v>441615.52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B9-40F6-9B59-946340F5A3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Purchased Srv.</c:v>
                </c:pt>
              </c:strCache>
            </c:strRef>
          </c:tx>
          <c:spPr>
            <a:solidFill>
              <a:schemeClr val="hlink"/>
            </a:solidFill>
            <a:ln w="9349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Sheet1!$E$4:$O$4</c:f>
              <c:numCache>
                <c:formatCode>"$"#,##0.00_);[Red]\("$"#,##0.00\)</c:formatCode>
                <c:ptCount val="7"/>
                <c:pt idx="0">
                  <c:v>1136332.9800000002</c:v>
                </c:pt>
                <c:pt idx="1">
                  <c:v>943380.22</c:v>
                </c:pt>
                <c:pt idx="2">
                  <c:v>1226814.1000000001</c:v>
                </c:pt>
                <c:pt idx="3">
                  <c:v>1239631.81</c:v>
                </c:pt>
                <c:pt idx="4">
                  <c:v>1107004.55</c:v>
                </c:pt>
                <c:pt idx="5">
                  <c:v>630680.77</c:v>
                </c:pt>
                <c:pt idx="6" formatCode="_(&quot;$&quot;* #,##0.00_);_(&quot;$&quot;* \(#,##0.00\);_(&quot;$&quot;* &quot;-&quot;??_);_(@_)">
                  <c:v>676718.26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B9-40F6-9B59-946340F5A3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Office Supplies</c:v>
                </c:pt>
              </c:strCache>
            </c:strRef>
          </c:tx>
          <c:spPr>
            <a:solidFill>
              <a:schemeClr val="folHlink"/>
            </a:solidFill>
            <a:ln w="9349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Sheet1!$E$5:$O$5</c:f>
              <c:numCache>
                <c:formatCode>"$"#,##0.00_);[Red]\("$"#,##0.00\)</c:formatCode>
                <c:ptCount val="7"/>
                <c:pt idx="0">
                  <c:v>87263.14</c:v>
                </c:pt>
                <c:pt idx="1">
                  <c:v>50694.45</c:v>
                </c:pt>
                <c:pt idx="2">
                  <c:v>162293.04999999999</c:v>
                </c:pt>
                <c:pt idx="3">
                  <c:v>125982.91</c:v>
                </c:pt>
                <c:pt idx="4">
                  <c:v>318819.5</c:v>
                </c:pt>
                <c:pt idx="5">
                  <c:v>873757.4</c:v>
                </c:pt>
                <c:pt idx="6" formatCode="_(&quot;$&quot;* #,##0.00_);_(&quot;$&quot;* \(#,##0.00\);_(&quot;$&quot;* &quot;-&quot;??_);_(@_)">
                  <c:v>1114959.06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B9-40F6-9B59-946340F5A3E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Equip/Build.</c:v>
                </c:pt>
              </c:strCache>
            </c:strRef>
          </c:tx>
          <c:spPr>
            <a:solidFill>
              <a:schemeClr val="bg2"/>
            </a:solidFill>
            <a:ln w="9349">
              <a:solidFill>
                <a:srgbClr val="FF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Sheet1!$E$6:$O$6</c:f>
              <c:numCache>
                <c:formatCode>"$"#,##0.00_);[Red]\("$"#,##0.00\)</c:formatCode>
                <c:ptCount val="7"/>
                <c:pt idx="0">
                  <c:v>30409.95</c:v>
                </c:pt>
                <c:pt idx="1">
                  <c:v>48196.74</c:v>
                </c:pt>
                <c:pt idx="2">
                  <c:v>37468.400000000001</c:v>
                </c:pt>
                <c:pt idx="3">
                  <c:v>203624.33</c:v>
                </c:pt>
                <c:pt idx="4">
                  <c:v>115066.21</c:v>
                </c:pt>
                <c:pt idx="5">
                  <c:v>32075.83</c:v>
                </c:pt>
                <c:pt idx="6" formatCode="_(&quot;$&quot;* #,##0.00_);_(&quot;$&quot;* \(#,##0.00\);_(&quot;$&quot;* &quot;-&quot;??_);_(@_)">
                  <c:v>557416.69999999995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B9-40F6-9B59-946340F5A3E3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Replace. Equip.</c:v>
                </c:pt>
              </c:strCache>
            </c:strRef>
          </c:tx>
          <c:spPr>
            <a:solidFill>
              <a:schemeClr val="tx2"/>
            </a:solidFill>
            <a:ln w="9349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Sheet1!$E$7:$O$7</c:f>
              <c:numCache>
                <c:formatCode>"$"#,##0.00_);[Red]\("$"#,##0.00\)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DB9-40F6-9B59-946340F5A3E3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Misc. Objects</c:v>
                </c:pt>
              </c:strCache>
            </c:strRef>
          </c:tx>
          <c:spPr>
            <a:solidFill>
              <a:srgbClr val="0080C0"/>
            </a:solidFill>
            <a:ln w="9349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Sheet1!$E$8:$O$8</c:f>
              <c:numCache>
                <c:formatCode>"$"#,##0.00_);[Red]\("$"#,##0.00\)</c:formatCode>
                <c:ptCount val="7"/>
                <c:pt idx="0">
                  <c:v>62953.8</c:v>
                </c:pt>
                <c:pt idx="1">
                  <c:v>174835.36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B9-40F6-9B59-946340F5A3E3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C0C0FF"/>
            </a:solidFill>
            <a:ln w="9349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Sheet1!$E$1:$O$1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Sheet1!$E$9:$O$9</c:f>
              <c:numCache>
                <c:formatCode>"$"#,##0.00_);[Red]\("$"#,##0.00\)</c:formatCode>
                <c:ptCount val="7"/>
                <c:pt idx="0">
                  <c:v>86856.75</c:v>
                </c:pt>
                <c:pt idx="1">
                  <c:v>109667.4</c:v>
                </c:pt>
                <c:pt idx="2">
                  <c:v>54559.18</c:v>
                </c:pt>
                <c:pt idx="3">
                  <c:v>26264.49</c:v>
                </c:pt>
                <c:pt idx="4">
                  <c:v>31093.61</c:v>
                </c:pt>
                <c:pt idx="5">
                  <c:v>22969.75</c:v>
                </c:pt>
                <c:pt idx="6" formatCode="_(&quot;$&quot;* #,##0.00_);_(&quot;$&quot;* \(#,##0.00\);_(&quot;$&quot;* &quot;-&quot;??_);_(@_)">
                  <c:v>29001.68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DB9-40F6-9B59-946340F5A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72999976"/>
        <c:axId val="373003896"/>
        <c:axId val="0"/>
      </c:bar3DChart>
      <c:catAx>
        <c:axId val="372999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37300389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73003896"/>
        <c:scaling>
          <c:orientation val="minMax"/>
        </c:scaling>
        <c:delete val="0"/>
        <c:axPos val="l"/>
        <c:majorGridlines>
          <c:spPr>
            <a:ln w="2337">
              <a:solidFill>
                <a:schemeClr val="tx1"/>
              </a:solidFill>
              <a:prstDash val="solid"/>
            </a:ln>
          </c:spPr>
        </c:majorGridlines>
        <c:numFmt formatCode="_(\$* #,##0_);_(\$* \(#,##0\);_(\$* &quot;-&quot;_);_(@_)" sourceLinked="0"/>
        <c:majorTickMark val="out"/>
        <c:minorTickMark val="none"/>
        <c:tickLblPos val="nextTo"/>
        <c:spPr>
          <a:ln w="233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2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2999976"/>
        <c:crosses val="autoZero"/>
        <c:crossBetween val="between"/>
      </c:valAx>
      <c:spPr>
        <a:noFill/>
        <a:ln w="18699">
          <a:noFill/>
        </a:ln>
      </c:spPr>
    </c:plotArea>
    <c:legend>
      <c:legendPos val="r"/>
      <c:layout>
        <c:manualLayout>
          <c:xMode val="edge"/>
          <c:yMode val="edge"/>
          <c:x val="0.75027746947835761"/>
          <c:y val="7.6271186440677846E-2"/>
          <c:w val="0.24972253052164342"/>
          <c:h val="0.77118644067796616"/>
        </c:manualLayout>
      </c:layout>
      <c:overlay val="0"/>
      <c:spPr>
        <a:noFill/>
        <a:ln w="18699">
          <a:noFill/>
        </a:ln>
      </c:spPr>
      <c:txPr>
        <a:bodyPr/>
        <a:lstStyle/>
        <a:p>
          <a:pPr>
            <a:defRPr sz="1218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2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5080346106304"/>
          <c:y val="0.1313364055299539"/>
          <c:w val="0.415327564894934"/>
          <c:h val="0.77419354838709675"/>
        </c:manualLayout>
      </c:layout>
      <c:pieChart>
        <c:varyColors val="1"/>
        <c:ser>
          <c:idx val="8"/>
          <c:order val="0"/>
          <c:spPr>
            <a:solidFill>
              <a:srgbClr val="FF0000"/>
            </a:solidFill>
            <a:ln w="22368">
              <a:noFill/>
            </a:ln>
          </c:spPr>
          <c:dPt>
            <c:idx val="0"/>
            <c:bubble3D val="0"/>
            <c:spPr>
              <a:solidFill>
                <a:srgbClr val="7030A0"/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1-7A92-4A0D-B3AA-9E0D26BB088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3-7A92-4A0D-B3AA-9E0D26BB0888}"/>
              </c:ext>
            </c:extLst>
          </c:dPt>
          <c:dPt>
            <c:idx val="2"/>
            <c:bubble3D val="0"/>
            <c:spPr>
              <a:solidFill>
                <a:srgbClr val="CC99FF"/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5-7A92-4A0D-B3AA-9E0D26BB0888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7-7A92-4A0D-B3AA-9E0D26BB0888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9-7A92-4A0D-B3AA-9E0D26BB0888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B-7A92-4A0D-B3AA-9E0D26BB0888}"/>
              </c:ext>
            </c:extLst>
          </c:dPt>
          <c:dPt>
            <c:idx val="6"/>
            <c:bubble3D val="0"/>
            <c:spPr>
              <a:solidFill>
                <a:srgbClr val="0080C0"/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D-7A92-4A0D-B3AA-9E0D26BB0888}"/>
              </c:ext>
            </c:extLst>
          </c:dPt>
          <c:dPt>
            <c:idx val="7"/>
            <c:bubble3D val="0"/>
            <c:spPr>
              <a:solidFill>
                <a:srgbClr val="C0C0FF"/>
              </a:solidFill>
              <a:ln w="22368">
                <a:noFill/>
              </a:ln>
            </c:spPr>
            <c:extLst>
              <c:ext xmlns:c16="http://schemas.microsoft.com/office/drawing/2014/chart" uri="{C3380CC4-5D6E-409C-BE32-E72D297353CC}">
                <c16:uniqueId val="{0000000F-7A92-4A0D-B3AA-9E0D26BB0888}"/>
              </c:ext>
            </c:extLst>
          </c:dPt>
          <c:dLbls>
            <c:dLbl>
              <c:idx val="2"/>
              <c:layout>
                <c:manualLayout>
                  <c:x val="5.1936176103507294E-3"/>
                  <c:y val="-9.847822730598568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92-4A0D-B3AA-9E0D26BB0888}"/>
                </c:ext>
              </c:extLst>
            </c:dLbl>
            <c:numFmt formatCode="0%" sourceLinked="0"/>
            <c:spPr>
              <a:noFill/>
              <a:ln w="22368">
                <a:noFill/>
              </a:ln>
            </c:spPr>
            <c:txPr>
              <a:bodyPr/>
              <a:lstStyle/>
              <a:p>
                <a:pPr>
                  <a:defRPr sz="158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Salaries</c:v>
                </c:pt>
                <c:pt idx="1">
                  <c:v>Benefits</c:v>
                </c:pt>
                <c:pt idx="2">
                  <c:v>Purchased Srv.</c:v>
                </c:pt>
                <c:pt idx="3">
                  <c:v>Office Supplies</c:v>
                </c:pt>
                <c:pt idx="4">
                  <c:v>Equip/Build</c:v>
                </c:pt>
                <c:pt idx="5">
                  <c:v>Replacement</c:v>
                </c:pt>
                <c:pt idx="6">
                  <c:v>Miscellaneous</c:v>
                </c:pt>
                <c:pt idx="7">
                  <c:v>Other Objects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1194490.6599999999</c:v>
                </c:pt>
                <c:pt idx="1">
                  <c:v>441615.52</c:v>
                </c:pt>
                <c:pt idx="2">
                  <c:v>676718.26</c:v>
                </c:pt>
                <c:pt idx="3">
                  <c:v>1114959.06</c:v>
                </c:pt>
                <c:pt idx="4">
                  <c:v>557416.69999999995</c:v>
                </c:pt>
                <c:pt idx="5">
                  <c:v>0</c:v>
                </c:pt>
                <c:pt idx="6">
                  <c:v>0</c:v>
                </c:pt>
                <c:pt idx="7">
                  <c:v>29001.68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A92-4A0D-B3AA-9E0D26BB0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0"/>
      </c:pieChart>
      <c:spPr>
        <a:noFill/>
        <a:ln w="22368">
          <a:noFill/>
        </a:ln>
      </c:spPr>
    </c:plotArea>
    <c:legend>
      <c:legendPos val="r"/>
      <c:layout>
        <c:manualLayout>
          <c:xMode val="edge"/>
          <c:yMode val="edge"/>
          <c:x val="0.69962917181705808"/>
          <c:y val="4.2582516060172784E-2"/>
          <c:w val="0.23427729396786959"/>
          <c:h val="0.8795816635452538"/>
        </c:manualLayout>
      </c:layout>
      <c:overlay val="0"/>
      <c:spPr>
        <a:noFill/>
        <a:ln w="22368">
          <a:noFill/>
        </a:ln>
      </c:spPr>
      <c:txPr>
        <a:bodyPr/>
        <a:lstStyle/>
        <a:p>
          <a:pPr rtl="0">
            <a:defRPr sz="1457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8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7"/>
      <c:rotY val="20"/>
      <c:depthPercent val="2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7652696502824788"/>
          <c:y val="6.5732674373150168E-2"/>
          <c:w val="0.60723192019950412"/>
          <c:h val="0.83490566037735869"/>
        </c:manualLayout>
      </c:layout>
      <c:bar3DChart>
        <c:barDir val="col"/>
        <c:grouping val="clustered"/>
        <c:varyColors val="0"/>
        <c:ser>
          <c:idx val="3"/>
          <c:order val="0"/>
          <c:tx>
            <c:strRef>
              <c:f>Sheet1!$A$2</c:f>
              <c:strCache>
                <c:ptCount val="1"/>
                <c:pt idx="0">
                  <c:v>Basic Fees</c:v>
                </c:pt>
              </c:strCache>
            </c:strRef>
          </c:tx>
          <c:spPr>
            <a:solidFill>
              <a:schemeClr val="folHlink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Sheet1!$D$2:$I$2</c:f>
              <c:numCache>
                <c:formatCode>"$"#,##0.00</c:formatCode>
                <c:ptCount val="6"/>
                <c:pt idx="0">
                  <c:v>38901.43</c:v>
                </c:pt>
                <c:pt idx="1">
                  <c:v>37100</c:v>
                </c:pt>
                <c:pt idx="2">
                  <c:v>36150</c:v>
                </c:pt>
                <c:pt idx="3">
                  <c:v>36500</c:v>
                </c:pt>
                <c:pt idx="4">
                  <c:v>35800</c:v>
                </c:pt>
                <c:pt idx="5" formatCode="_(&quot;$&quot;* #,##0.00_);_(&quot;$&quot;* \(#,##0.00\);_(&quot;$&quot;* &quot;-&quot;??_);_(@_)">
                  <c:v>34700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3F-4284-949B-6480CC3A4FB5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Fiscal Fees</c:v>
                </c:pt>
              </c:strCache>
            </c:strRef>
          </c:tx>
          <c:spPr>
            <a:solidFill>
              <a:schemeClr val="accent1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Sheet1!$D$3:$I$3</c:f>
              <c:numCache>
                <c:formatCode>"$"#,##0.00</c:formatCode>
                <c:ptCount val="6"/>
                <c:pt idx="0">
                  <c:v>101584.91</c:v>
                </c:pt>
                <c:pt idx="1">
                  <c:v>117267.91</c:v>
                </c:pt>
                <c:pt idx="2">
                  <c:v>100238.43</c:v>
                </c:pt>
                <c:pt idx="3">
                  <c:v>100101.19</c:v>
                </c:pt>
                <c:pt idx="4">
                  <c:v>158581.54999999999</c:v>
                </c:pt>
                <c:pt idx="5" formatCode="_(&quot;$&quot;* #,##0.00_);_(&quot;$&quot;* \(#,##0.00\);_(&quot;$&quot;* &quot;-&quot;??_);_(@_)">
                  <c:v>152100.95000000001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3F-4284-949B-6480CC3A4FB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EMIS Fees</c:v>
                </c:pt>
              </c:strCache>
            </c:strRef>
          </c:tx>
          <c:spPr>
            <a:solidFill>
              <a:schemeClr val="hlink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Sheet1!$D$4:$I$4</c:f>
              <c:numCache>
                <c:formatCode>"$"#,##0.00</c:formatCode>
                <c:ptCount val="6"/>
                <c:pt idx="0">
                  <c:v>81076.22</c:v>
                </c:pt>
                <c:pt idx="1">
                  <c:v>78776.59</c:v>
                </c:pt>
                <c:pt idx="2">
                  <c:v>79092.320000000007</c:v>
                </c:pt>
                <c:pt idx="3">
                  <c:v>73952.570000000007</c:v>
                </c:pt>
                <c:pt idx="4">
                  <c:v>135112.85</c:v>
                </c:pt>
                <c:pt idx="5" formatCode="_(&quot;$&quot;* #,##0.00_);_(&quot;$&quot;* \(#,##0.00\);_(&quot;$&quot;* &quot;-&quot;??_);_(@_)">
                  <c:v>130820.91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3F-4284-949B-6480CC3A4FB5}"/>
            </c:ext>
          </c:extLst>
        </c:ser>
        <c:ser>
          <c:idx val="11"/>
          <c:order val="3"/>
          <c:tx>
            <c:strRef>
              <c:f>Sheet1!$A$5</c:f>
              <c:strCache>
                <c:ptCount val="1"/>
                <c:pt idx="0">
                  <c:v>Student Fees</c:v>
                </c:pt>
              </c:strCache>
            </c:strRef>
          </c:tx>
          <c:spPr>
            <a:solidFill>
              <a:srgbClr val="00FFFF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Sheet1!$D$5:$I$5</c:f>
              <c:numCache>
                <c:formatCode>"$"#,##0.00</c:formatCode>
                <c:ptCount val="6"/>
                <c:pt idx="0">
                  <c:v>334316.19</c:v>
                </c:pt>
                <c:pt idx="1">
                  <c:v>333949.8</c:v>
                </c:pt>
                <c:pt idx="2">
                  <c:v>345892.4</c:v>
                </c:pt>
                <c:pt idx="3">
                  <c:v>294414.8</c:v>
                </c:pt>
                <c:pt idx="4">
                  <c:v>353283.5</c:v>
                </c:pt>
                <c:pt idx="5" formatCode="_(&quot;$&quot;* #,##0.00_);_(&quot;$&quot;* \(#,##0.00\);_(&quot;$&quot;* &quot;-&quot;??_);_(@_)">
                  <c:v>333560.5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3F-4284-949B-6480CC3A4FB5}"/>
            </c:ext>
          </c:extLst>
        </c:ser>
        <c:ser>
          <c:idx val="7"/>
          <c:order val="4"/>
          <c:tx>
            <c:strRef>
              <c:f>Sheet1!$A$6</c:f>
              <c:strCache>
                <c:ptCount val="1"/>
                <c:pt idx="0">
                  <c:v>Progressbook Fees</c:v>
                </c:pt>
              </c:strCache>
            </c:strRef>
          </c:tx>
          <c:spPr>
            <a:solidFill>
              <a:srgbClr val="C0C0FF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Sheet1!$D$6:$I$6</c:f>
              <c:numCache>
                <c:formatCode>"$"#,##0.00</c:formatCode>
                <c:ptCount val="6"/>
                <c:pt idx="0">
                  <c:v>206889.48</c:v>
                </c:pt>
                <c:pt idx="1">
                  <c:v>190625.76</c:v>
                </c:pt>
                <c:pt idx="2">
                  <c:v>211772.88</c:v>
                </c:pt>
                <c:pt idx="3">
                  <c:v>217493.64</c:v>
                </c:pt>
                <c:pt idx="4">
                  <c:v>302630</c:v>
                </c:pt>
                <c:pt idx="5" formatCode="_(&quot;$&quot;* #,##0.00_);_(&quot;$&quot;* \(#,##0.00\);_(&quot;$&quot;* &quot;-&quot;??_);_(@_)">
                  <c:v>305168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3F-4284-949B-6480CC3A4FB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SPS Fees</c:v>
                </c:pt>
              </c:strCache>
            </c:strRef>
          </c:tx>
          <c:spPr>
            <a:solidFill>
              <a:schemeClr val="tx2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Sheet1!$D$7:$I$7</c:f>
              <c:numCache>
                <c:formatCode>"$"#,##0.00</c:formatCode>
                <c:ptCount val="6"/>
                <c:pt idx="0">
                  <c:v>18091.68</c:v>
                </c:pt>
                <c:pt idx="1">
                  <c:v>19527.86</c:v>
                </c:pt>
                <c:pt idx="2">
                  <c:v>16397.95</c:v>
                </c:pt>
                <c:pt idx="3">
                  <c:v>18678.34</c:v>
                </c:pt>
                <c:pt idx="4">
                  <c:v>23151.95</c:v>
                </c:pt>
                <c:pt idx="5" formatCode="_(&quot;$&quot;* #,##0.00_);_(&quot;$&quot;* \(#,##0.00\);_(&quot;$&quot;* &quot;-&quot;??_);_(@_)">
                  <c:v>22571.95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3F-4284-949B-6480CC3A4FB5}"/>
            </c:ext>
          </c:extLst>
        </c:ser>
        <c:ser>
          <c:idx val="1"/>
          <c:order val="6"/>
          <c:tx>
            <c:strRef>
              <c:f>Sheet1!$A$8</c:f>
              <c:strCache>
                <c:ptCount val="1"/>
                <c:pt idx="0">
                  <c:v>INFOhio Fees</c:v>
                </c:pt>
              </c:strCache>
            </c:strRef>
          </c:tx>
          <c:spPr>
            <a:solidFill>
              <a:srgbClr val="FF0000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Sheet1!$D$8:$I$8</c:f>
              <c:numCache>
                <c:formatCode>"$"#,##0.00</c:formatCode>
                <c:ptCount val="6"/>
                <c:pt idx="0">
                  <c:v>89854.1</c:v>
                </c:pt>
                <c:pt idx="1">
                  <c:v>89471.17</c:v>
                </c:pt>
                <c:pt idx="2">
                  <c:v>94450.82</c:v>
                </c:pt>
                <c:pt idx="3">
                  <c:v>109964.65</c:v>
                </c:pt>
                <c:pt idx="4">
                  <c:v>115271.87</c:v>
                </c:pt>
                <c:pt idx="5" formatCode="_(&quot;$&quot;* #,##0.00_);_(&quot;$&quot;* \(#,##0.00\);_(&quot;$&quot;* &quot;-&quot;??_);_(@_)">
                  <c:v>142611.5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D3F-4284-949B-6480CC3A4FB5}"/>
            </c:ext>
          </c:extLst>
        </c:ser>
        <c:ser>
          <c:idx val="24"/>
          <c:order val="7"/>
          <c:tx>
            <c:strRef>
              <c:f>Sheet1!$A$9</c:f>
              <c:strCache>
                <c:ptCount val="1"/>
                <c:pt idx="0">
                  <c:v>Email/Moodle/IM Fees</c:v>
                </c:pt>
              </c:strCache>
            </c:strRef>
          </c:tx>
          <c:spPr>
            <a:solidFill>
              <a:srgbClr val="2A6FF9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Sheet1!$D$9:$I$9</c:f>
              <c:numCache>
                <c:formatCode>"$"#,##0.00</c:formatCode>
                <c:ptCount val="6"/>
                <c:pt idx="0" formatCode="General">
                  <c:v>14567</c:v>
                </c:pt>
                <c:pt idx="1">
                  <c:v>22804</c:v>
                </c:pt>
                <c:pt idx="2">
                  <c:v>23674</c:v>
                </c:pt>
                <c:pt idx="3" formatCode="General">
                  <c:v>15706</c:v>
                </c:pt>
                <c:pt idx="4" formatCode="General">
                  <c:v>19300</c:v>
                </c:pt>
                <c:pt idx="5" formatCode="_(&quot;$&quot;* #,##0.00_);_(&quot;$&quot;* \(#,##0.00\);_(&quot;$&quot;* &quot;-&quot;??_);_(@_)">
                  <c:v>16640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D3F-4284-949B-6480CC3A4FB5}"/>
            </c:ext>
          </c:extLst>
        </c:ser>
        <c:ser>
          <c:idx val="4"/>
          <c:order val="8"/>
          <c:tx>
            <c:strRef>
              <c:f>Sheet1!$A$10</c:f>
              <c:strCache>
                <c:ptCount val="1"/>
                <c:pt idx="0">
                  <c:v>Schoology</c:v>
                </c:pt>
              </c:strCache>
            </c:strRef>
          </c:tx>
          <c:spPr>
            <a:solidFill>
              <a:schemeClr val="folHlink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Sheet1!$D$10:$I$10</c:f>
              <c:numCache>
                <c:formatCode>General</c:formatCode>
                <c:ptCount val="6"/>
                <c:pt idx="4" formatCode="&quot;$&quot;#,##0.00">
                  <c:v>58021</c:v>
                </c:pt>
                <c:pt idx="5" formatCode="_(&quot;$&quot;* #,##0.00_);_(&quot;$&quot;* \(#,##0.00\);_(&quot;$&quot;* &quot;-&quot;??_);_(@_)">
                  <c:v>66176.5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3F-4284-949B-6480CC3A4FB5}"/>
            </c:ext>
          </c:extLst>
        </c:ser>
        <c:ser>
          <c:idx val="6"/>
          <c:order val="9"/>
          <c:tx>
            <c:strRef>
              <c:f>Sheet1!$A$11</c:f>
              <c:strCache>
                <c:ptCount val="1"/>
                <c:pt idx="0">
                  <c:v>Ohio Alerts</c:v>
                </c:pt>
              </c:strCache>
            </c:strRef>
          </c:tx>
          <c:spPr>
            <a:solidFill>
              <a:srgbClr val="0080C0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Sheet1!$D$11:$I$11</c:f>
              <c:numCache>
                <c:formatCode>General</c:formatCode>
                <c:ptCount val="6"/>
                <c:pt idx="4" formatCode="&quot;$&quot;#,##0.00">
                  <c:v>12750</c:v>
                </c:pt>
                <c:pt idx="5" formatCode="_(&quot;$&quot;* #,##0.00_);_(&quot;$&quot;* \(#,##0.00\);_(&quot;$&quot;* &quot;-&quot;??_);_(@_)">
                  <c:v>31172.55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D3F-4284-949B-6480CC3A4FB5}"/>
            </c:ext>
          </c:extLst>
        </c:ser>
        <c:ser>
          <c:idx val="9"/>
          <c:order val="10"/>
          <c:tx>
            <c:strRef>
              <c:f>Sheet1!$A$12</c:f>
              <c:strCache>
                <c:ptCount val="1"/>
                <c:pt idx="0">
                  <c:v>Other Network</c:v>
                </c:pt>
              </c:strCache>
            </c:strRef>
          </c:tx>
          <c:spPr>
            <a:solidFill>
              <a:srgbClr val="FFFF00"/>
            </a:solidFill>
            <a:ln w="1100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Sheet1!$D$12:$I$12</c:f>
              <c:numCache>
                <c:formatCode>General</c:formatCode>
                <c:ptCount val="6"/>
                <c:pt idx="4" formatCode="&quot;$&quot;#,##0.00">
                  <c:v>57094</c:v>
                </c:pt>
                <c:pt idx="5" formatCode="_(&quot;$&quot;* #,##0.00_);_(&quot;$&quot;* \(#,##0.00\);_(&quot;$&quot;* &quot;-&quot;??_);_(@_)">
                  <c:v>194965.78000000003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D3F-4284-949B-6480CC3A4FB5}"/>
            </c:ext>
          </c:extLst>
        </c:ser>
        <c:ser>
          <c:idx val="8"/>
          <c:order val="11"/>
          <c:tx>
            <c:strRef>
              <c:f>Sheet1!$A$13</c:f>
              <c:strCache>
                <c:ptCount val="1"/>
                <c:pt idx="0">
                  <c:v>ViewWise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Sheet1!$D$13:$I$13</c:f>
              <c:numCache>
                <c:formatCode>"$"#,##0.00</c:formatCode>
                <c:ptCount val="6"/>
                <c:pt idx="0">
                  <c:v>0</c:v>
                </c:pt>
                <c:pt idx="1">
                  <c:v>3584</c:v>
                </c:pt>
                <c:pt idx="2">
                  <c:v>4712</c:v>
                </c:pt>
                <c:pt idx="3">
                  <c:v>19578</c:v>
                </c:pt>
                <c:pt idx="4">
                  <c:v>9802</c:v>
                </c:pt>
                <c:pt idx="5" formatCode="_(&quot;$&quot;* #,##0.00_);_(&quot;$&quot;* \(#,##0.00\);_(&quot;$&quot;* &quot;-&quot;??_);_(@_)">
                  <c:v>17522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D3F-4284-949B-6480CC3A4FB5}"/>
            </c:ext>
          </c:extLst>
        </c:ser>
        <c:ser>
          <c:idx val="10"/>
          <c:order val="12"/>
          <c:tx>
            <c:strRef>
              <c:f>Sheet1!$A$14</c:f>
              <c:strCache>
                <c:ptCount val="1"/>
                <c:pt idx="0">
                  <c:v>VOIP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Sheet1!$D$14:$I$14</c:f>
              <c:numCache>
                <c:formatCode>"$"#,##0.00</c:formatCode>
                <c:ptCount val="6"/>
                <c:pt idx="0">
                  <c:v>0</c:v>
                </c:pt>
                <c:pt idx="1">
                  <c:v>42378.82</c:v>
                </c:pt>
                <c:pt idx="2">
                  <c:v>12720</c:v>
                </c:pt>
                <c:pt idx="3">
                  <c:v>39020.400000000001</c:v>
                </c:pt>
                <c:pt idx="4">
                  <c:v>23032.799999999999</c:v>
                </c:pt>
                <c:pt idx="5" formatCode="_(&quot;$&quot;* #,##0.00_);_(&quot;$&quot;* \(#,##0.00\);_(&quot;$&quot;* &quot;-&quot;??_);_(@_)">
                  <c:v>49035.35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D3F-4284-949B-6480CC3A4FB5}"/>
            </c:ext>
          </c:extLst>
        </c:ser>
        <c:ser>
          <c:idx val="12"/>
          <c:order val="13"/>
          <c:tx>
            <c:strRef>
              <c:f>Sheet1!$A$15</c:f>
              <c:strCache>
                <c:ptCount val="1"/>
                <c:pt idx="0">
                  <c:v>Wireless AP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Sheet1!$D$15:$I$15</c:f>
              <c:numCache>
                <c:formatCode>"$"#,##0.00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38261.94</c:v>
                </c:pt>
                <c:pt idx="3">
                  <c:v>64361</c:v>
                </c:pt>
                <c:pt idx="4">
                  <c:v>118084</c:v>
                </c:pt>
                <c:pt idx="5" formatCode="_(&quot;$&quot;* #,##0.00_);_(&quot;$&quot;* \(#,##0.00\);_(&quot;$&quot;* &quot;-&quot;??_);_(@_)">
                  <c:v>51247.7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D3F-4284-949B-6480CC3A4FB5}"/>
            </c:ext>
          </c:extLst>
        </c:ser>
        <c:ser>
          <c:idx val="13"/>
          <c:order val="14"/>
          <c:tx>
            <c:strRef>
              <c:f>Sheet1!$A$16</c:f>
              <c:strCache>
                <c:ptCount val="1"/>
                <c:pt idx="0">
                  <c:v>Remote Backup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Sheet1!$D$16:$I$16</c:f>
              <c:numCache>
                <c:formatCode>"$"#,##0.00</c:formatCode>
                <c:ptCount val="6"/>
                <c:pt idx="0">
                  <c:v>22442</c:v>
                </c:pt>
                <c:pt idx="1">
                  <c:v>25212</c:v>
                </c:pt>
                <c:pt idx="2">
                  <c:v>34660.629999999997</c:v>
                </c:pt>
                <c:pt idx="3">
                  <c:v>64396</c:v>
                </c:pt>
                <c:pt idx="4">
                  <c:v>59971.055997105002</c:v>
                </c:pt>
                <c:pt idx="5" formatCode="_(&quot;$&quot;* #,##0.00_);_(&quot;$&quot;* \(#,##0.00\);_(&quot;$&quot;* &quot;-&quot;??_);_(@_)">
                  <c:v>82211.55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D3F-4284-949B-6480CC3A4FB5}"/>
            </c:ext>
          </c:extLst>
        </c:ser>
        <c:ser>
          <c:idx val="14"/>
          <c:order val="15"/>
          <c:tx>
            <c:strRef>
              <c:f>Sheet1!$A$17</c:f>
              <c:strCache>
                <c:ptCount val="1"/>
                <c:pt idx="0">
                  <c:v>IEP Anywhere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Sheet1!$D$17:$I$17</c:f>
              <c:numCache>
                <c:formatCode>"$"#,##0.00</c:formatCode>
                <c:ptCount val="6"/>
                <c:pt idx="0">
                  <c:v>9507.25</c:v>
                </c:pt>
                <c:pt idx="1">
                  <c:v>34763.75</c:v>
                </c:pt>
                <c:pt idx="2">
                  <c:v>38956.92</c:v>
                </c:pt>
                <c:pt idx="3">
                  <c:v>10948.5</c:v>
                </c:pt>
                <c:pt idx="4">
                  <c:v>23266.75</c:v>
                </c:pt>
                <c:pt idx="5" formatCode="_(&quot;$&quot;* #,##0.00_);_(&quot;$&quot;* \(#,##0.00\);_(&quot;$&quot;* &quot;-&quot;??_);_(@_)">
                  <c:v>27621.11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D3F-4284-949B-6480CC3A4FB5}"/>
            </c:ext>
          </c:extLst>
        </c:ser>
        <c:ser>
          <c:idx val="15"/>
          <c:order val="16"/>
          <c:tx>
            <c:strRef>
              <c:f>Sheet1!$A$18</c:f>
              <c:strCache>
                <c:ptCount val="1"/>
                <c:pt idx="0">
                  <c:v>Internet Service Fee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Sheet1!$D$18:$I$18</c:f>
              <c:numCache>
                <c:formatCode>"$"#,##0.00</c:formatCode>
                <c:ptCount val="6"/>
                <c:pt idx="0">
                  <c:v>1402939.35</c:v>
                </c:pt>
                <c:pt idx="1">
                  <c:v>1406584.33</c:v>
                </c:pt>
                <c:pt idx="2">
                  <c:v>1576027.57</c:v>
                </c:pt>
                <c:pt idx="3">
                  <c:v>1523957.88</c:v>
                </c:pt>
                <c:pt idx="4">
                  <c:v>1478509.8</c:v>
                </c:pt>
                <c:pt idx="5" formatCode="_(&quot;$&quot;* #,##0.00_);_(&quot;$&quot;* \(#,##0.00\);_(&quot;$&quot;* &quot;-&quot;??_);_(@_)">
                  <c:v>1166256.93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D3F-4284-949B-6480CC3A4FB5}"/>
            </c:ext>
          </c:extLst>
        </c:ser>
        <c:ser>
          <c:idx val="16"/>
          <c:order val="17"/>
          <c:tx>
            <c:strRef>
              <c:f>Sheet1!$A$19</c:f>
              <c:strCache>
                <c:ptCount val="1"/>
                <c:pt idx="0">
                  <c:v>Earned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Sheet1!$D$19:$I$19</c:f>
              <c:numCache>
                <c:formatCode>"$"#,##0.00</c:formatCode>
                <c:ptCount val="6"/>
                <c:pt idx="0">
                  <c:v>203483.77</c:v>
                </c:pt>
                <c:pt idx="1">
                  <c:v>117979.47</c:v>
                </c:pt>
                <c:pt idx="2">
                  <c:v>126312.53</c:v>
                </c:pt>
                <c:pt idx="3">
                  <c:v>126598.28</c:v>
                </c:pt>
                <c:pt idx="4">
                  <c:v>114712.32000000001</c:v>
                </c:pt>
                <c:pt idx="5" formatCode="_(&quot;$&quot;* #,##0.00_);_(&quot;$&quot;* \(#,##0.00\);_(&quot;$&quot;* &quot;-&quot;??_);_(@_)">
                  <c:v>83479.08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D3F-4284-949B-6480CC3A4FB5}"/>
            </c:ext>
          </c:extLst>
        </c:ser>
        <c:ser>
          <c:idx val="17"/>
          <c:order val="18"/>
          <c:tx>
            <c:strRef>
              <c:f>Sheet1!$A$20</c:f>
              <c:strCache>
                <c:ptCount val="1"/>
                <c:pt idx="0">
                  <c:v>State 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Sheet1!$D$20:$I$20</c:f>
              <c:numCache>
                <c:formatCode>"$"#,##0.00</c:formatCode>
                <c:ptCount val="6"/>
                <c:pt idx="0">
                  <c:v>358149.19</c:v>
                </c:pt>
                <c:pt idx="1">
                  <c:v>346363.95</c:v>
                </c:pt>
                <c:pt idx="2">
                  <c:v>457027.96</c:v>
                </c:pt>
                <c:pt idx="3">
                  <c:v>292406.7</c:v>
                </c:pt>
                <c:pt idx="4">
                  <c:v>305344.92</c:v>
                </c:pt>
                <c:pt idx="5" formatCode="_(&quot;$&quot;* #,##0.00_);_(&quot;$&quot;* \(#,##0.00\);_(&quot;$&quot;* &quot;-&quot;??_);_(@_)">
                  <c:v>378288.82999999996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D3F-4284-949B-6480CC3A4FB5}"/>
            </c:ext>
          </c:extLst>
        </c:ser>
        <c:ser>
          <c:idx val="18"/>
          <c:order val="19"/>
          <c:tx>
            <c:strRef>
              <c:f>Sheet1!$A$21</c:f>
              <c:strCache>
                <c:ptCount val="1"/>
                <c:pt idx="0">
                  <c:v>Other </c:v>
                </c:pt>
              </c:strCache>
            </c:strRef>
          </c:tx>
          <c:invertIfNegative val="0"/>
          <c:cat>
            <c:numRef>
              <c:f>Sheet1!$D$1:$I$1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Sheet1!$D$21:$I$21</c:f>
              <c:numCache>
                <c:formatCode>"$"#,##0.00</c:formatCode>
                <c:ptCount val="6"/>
                <c:pt idx="0">
                  <c:v>47704.19</c:v>
                </c:pt>
                <c:pt idx="1">
                  <c:v>42007.68</c:v>
                </c:pt>
                <c:pt idx="2">
                  <c:v>47676.01</c:v>
                </c:pt>
                <c:pt idx="3" formatCode="General">
                  <c:v>122941.1</c:v>
                </c:pt>
                <c:pt idx="4">
                  <c:v>156395.39000000001</c:v>
                </c:pt>
                <c:pt idx="5" formatCode="_(&quot;$&quot;* #,##0.00_);_(&quot;$&quot;* \(#,##0.00\);_(&quot;$&quot;* &quot;-&quot;??_);_(@_)">
                  <c:v>603849.5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D3F-4284-949B-6480CC3A4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73888696"/>
        <c:axId val="373883992"/>
        <c:axId val="0"/>
      </c:bar3DChart>
      <c:catAx>
        <c:axId val="373888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7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59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37388399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73883992"/>
        <c:scaling>
          <c:orientation val="minMax"/>
        </c:scaling>
        <c:delete val="0"/>
        <c:axPos val="l"/>
        <c:majorGridlines>
          <c:spPr>
            <a:ln w="2751">
              <a:solidFill>
                <a:schemeClr val="tx1"/>
              </a:solidFill>
              <a:prstDash val="solid"/>
            </a:ln>
          </c:spPr>
        </c:majorGridlines>
        <c:numFmt formatCode="_(\$* #,##0_);_(\$* \(#,##0\);_(\$* &quot;-&quot;_);_(@_)" sourceLinked="0"/>
        <c:majorTickMark val="out"/>
        <c:minorTickMark val="none"/>
        <c:tickLblPos val="nextTo"/>
        <c:spPr>
          <a:ln w="275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59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373888696"/>
        <c:crosses val="autoZero"/>
        <c:crossBetween val="between"/>
      </c:valAx>
      <c:spPr>
        <a:noFill/>
        <a:ln w="22006">
          <a:noFill/>
        </a:ln>
      </c:spPr>
    </c:plotArea>
    <c:legend>
      <c:legendPos val="r"/>
      <c:layout>
        <c:manualLayout>
          <c:xMode val="edge"/>
          <c:yMode val="edge"/>
          <c:x val="0.78428927680798"/>
          <c:y val="6.8396226415094533E-2"/>
          <c:w val="0.18398162308363139"/>
          <c:h val="0.87970765622382308"/>
        </c:manualLayout>
      </c:layout>
      <c:overlay val="0"/>
      <c:spPr>
        <a:noFill/>
        <a:ln w="22006">
          <a:noFill/>
        </a:ln>
      </c:spPr>
      <c:txPr>
        <a:bodyPr/>
        <a:lstStyle/>
        <a:p>
          <a:pPr>
            <a:defRPr sz="953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55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Basic Fees</c:v>
                </c:pt>
                <c:pt idx="1">
                  <c:v>Fiscal Fees</c:v>
                </c:pt>
                <c:pt idx="2">
                  <c:v>EMIS Fees</c:v>
                </c:pt>
                <c:pt idx="3">
                  <c:v>Student Svs</c:v>
                </c:pt>
                <c:pt idx="4">
                  <c:v>INFOhio Fees</c:v>
                </c:pt>
                <c:pt idx="5">
                  <c:v>ISP Fees</c:v>
                </c:pt>
                <c:pt idx="6">
                  <c:v>State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_("$"* #,##0.00_);_("$"* \(#,##0.00\);_("$"* "-"??_);_(@_)</c:formatCode>
                <c:ptCount val="8"/>
                <c:pt idx="0">
                  <c:v>34700</c:v>
                </c:pt>
                <c:pt idx="1">
                  <c:v>152100.95000000001</c:v>
                </c:pt>
                <c:pt idx="2">
                  <c:v>130820.91</c:v>
                </c:pt>
                <c:pt idx="3">
                  <c:v>755098.05999999994</c:v>
                </c:pt>
                <c:pt idx="4">
                  <c:v>142611.5</c:v>
                </c:pt>
                <c:pt idx="5">
                  <c:v>1166256.93</c:v>
                </c:pt>
                <c:pt idx="6">
                  <c:v>378288.83</c:v>
                </c:pt>
                <c:pt idx="7">
                  <c:v>1130123.51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0-4E68-81AE-8AADF6B84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14739173228347"/>
          <c:y val="3.0957923228346451E-2"/>
          <c:w val="0.29602608267716563"/>
          <c:h val="0.969042076771653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6790B-31AA-4AB8-94A7-78BA31BB30E0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01EED-D374-4ADC-B196-45F32C21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7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Our ending balance is currently $2,577,397</a:t>
            </a:r>
          </a:p>
          <a:p>
            <a:r>
              <a:rPr lang="en-US" baseline="0" dirty="0" smtClean="0"/>
              <a:t>+418,450 from FY14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ending balance is currently $2,158,947</a:t>
            </a:r>
          </a:p>
          <a:p>
            <a:r>
              <a:rPr lang="en-US" dirty="0" smtClean="0"/>
              <a:t>+140,983 from FY13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5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+44,830</a:t>
            </a:r>
          </a:p>
          <a:p>
            <a:endParaRPr lang="en-US" dirty="0" smtClean="0"/>
          </a:p>
          <a:p>
            <a:r>
              <a:rPr lang="en-US" dirty="0" smtClean="0"/>
              <a:t>**office supplies has software agreements – used to move to purchased services –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6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85/95 percent of our expenses are essentially</a:t>
            </a:r>
            <a:r>
              <a:rPr lang="en-US" baseline="0" dirty="0" smtClean="0"/>
              <a:t> locked 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8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OtherNetwork</a:t>
            </a:r>
            <a:r>
              <a:rPr lang="en-US" baseline="0" dirty="0" smtClean="0"/>
              <a:t>:</a:t>
            </a:r>
          </a:p>
          <a:p>
            <a:r>
              <a:rPr lang="en-US" baseline="0" dirty="0" err="1" smtClean="0"/>
              <a:t>aSc</a:t>
            </a:r>
            <a:endParaRPr lang="en-US" baseline="0" dirty="0" smtClean="0"/>
          </a:p>
          <a:p>
            <a:r>
              <a:rPr lang="en-US" baseline="0" dirty="0" err="1" smtClean="0"/>
              <a:t>Kace</a:t>
            </a:r>
            <a:endParaRPr lang="en-US" baseline="0" dirty="0" smtClean="0"/>
          </a:p>
          <a:p>
            <a:r>
              <a:rPr lang="en-US" baseline="0" dirty="0" smtClean="0"/>
              <a:t>Server Hosting</a:t>
            </a:r>
          </a:p>
          <a:p>
            <a:r>
              <a:rPr lang="en-US" baseline="0" dirty="0" smtClean="0"/>
              <a:t>Web Hosting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03619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	1%	INFOhio	3%</a:t>
            </a:r>
          </a:p>
          <a:p>
            <a:r>
              <a:rPr lang="en-US" dirty="0" smtClean="0"/>
              <a:t>Fiscal	4%	ISP	42%</a:t>
            </a:r>
          </a:p>
          <a:p>
            <a:r>
              <a:rPr lang="en-US" dirty="0" smtClean="0"/>
              <a:t>EMIS	4%	State	9%</a:t>
            </a:r>
          </a:p>
          <a:p>
            <a:r>
              <a:rPr lang="en-US" dirty="0" smtClean="0"/>
              <a:t>Student	21%**(PB,</a:t>
            </a:r>
            <a:r>
              <a:rPr lang="en-US" baseline="0" dirty="0" smtClean="0"/>
              <a:t> Student, SPS, IEP, Schoology)</a:t>
            </a:r>
          </a:p>
          <a:p>
            <a:r>
              <a:rPr lang="en-US" dirty="0" smtClean="0"/>
              <a:t>	Other	16% (email, archiving, admin, Moodle,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voip</a:t>
            </a:r>
            <a:r>
              <a:rPr lang="en-US" baseline="0" dirty="0" smtClean="0"/>
              <a:t>, etc)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9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6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6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9844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4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21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67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0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9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F3ABAD29-4AA6-4D02-88EF-1376D85D70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17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0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2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1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5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5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2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3DF43-CD40-4305-9676-22228229028B}" type="datetimeFigureOut">
              <a:rPr lang="en-US" smtClean="0"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B888B-73D0-41FC-8877-153F5456FF02}" type="slidenum">
              <a:rPr lang="en-US" smtClean="0"/>
              <a:t>‹#›</a:t>
            </a:fld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" y="65725"/>
            <a:ext cx="9158288" cy="19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7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tflix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1310" y="1949969"/>
            <a:ext cx="6593681" cy="2387600"/>
          </a:xfrm>
        </p:spPr>
        <p:txBody>
          <a:bodyPr/>
          <a:lstStyle/>
          <a:p>
            <a:r>
              <a:rPr lang="en-US" dirty="0" smtClean="0"/>
              <a:t>NOACSC</a:t>
            </a:r>
            <a:br>
              <a:rPr lang="en-US" dirty="0" smtClean="0"/>
            </a:br>
            <a:r>
              <a:rPr lang="en-US" dirty="0" smtClean="0"/>
              <a:t>Annual Membership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1310" y="4836860"/>
            <a:ext cx="6858000" cy="1841897"/>
          </a:xfrm>
        </p:spPr>
        <p:txBody>
          <a:bodyPr>
            <a:normAutofit fontScale="62500" lnSpcReduction="20000"/>
          </a:bodyPr>
          <a:lstStyle/>
          <a:p>
            <a:r>
              <a:rPr lang="en-US" sz="4000" b="1" dirty="0" smtClean="0"/>
              <a:t>November 10, 2016</a:t>
            </a:r>
          </a:p>
          <a:p>
            <a:endParaRPr lang="en-US" dirty="0"/>
          </a:p>
          <a:p>
            <a:r>
              <a:rPr lang="en-US" dirty="0" smtClean="0"/>
              <a:t>Wireless Access:</a:t>
            </a:r>
          </a:p>
          <a:p>
            <a:r>
              <a:rPr lang="en-US" dirty="0" smtClean="0"/>
              <a:t>SSID: </a:t>
            </a:r>
            <a:r>
              <a:rPr lang="en-US" dirty="0" err="1" smtClean="0"/>
              <a:t>campusguest</a:t>
            </a:r>
            <a:endParaRPr lang="en-US" dirty="0" smtClean="0"/>
          </a:p>
          <a:p>
            <a:r>
              <a:rPr lang="en-US" dirty="0" smtClean="0"/>
              <a:t>Password: </a:t>
            </a:r>
            <a:r>
              <a:rPr lang="en-US" dirty="0" err="1" smtClean="0"/>
              <a:t>ichooseapollo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" y="93883"/>
            <a:ext cx="9096882" cy="19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AutoShape 2"/>
          <p:cNvSpPr>
            <a:spLocks noGrp="1" noChangeArrowheads="1"/>
          </p:cNvSpPr>
          <p:nvPr>
            <p:ph type="title"/>
          </p:nvPr>
        </p:nvSpPr>
        <p:spPr>
          <a:xfrm>
            <a:off x="723901" y="1333501"/>
            <a:ext cx="5053445" cy="1600200"/>
          </a:xfrm>
        </p:spPr>
        <p:txBody>
          <a:bodyPr/>
          <a:lstStyle/>
          <a:p>
            <a:r>
              <a:rPr lang="en-US" dirty="0" smtClean="0"/>
              <a:t>Expenses</a:t>
            </a:r>
            <a:endParaRPr lang="en-US" dirty="0"/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type="chart" idx="1"/>
            <p:extLst/>
          </p:nvPr>
        </p:nvGraphicFramePr>
        <p:xfrm>
          <a:off x="838200" y="2362200"/>
          <a:ext cx="769302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1952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13609"/>
            <a:ext cx="7924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2016 Expenses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31637785"/>
              </p:ext>
            </p:extLst>
          </p:nvPr>
        </p:nvGraphicFramePr>
        <p:xfrm>
          <a:off x="1239982" y="1988128"/>
          <a:ext cx="6869778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73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686955" y="2064327"/>
            <a:ext cx="7924800" cy="652463"/>
          </a:xfrm>
        </p:spPr>
        <p:txBody>
          <a:bodyPr>
            <a:normAutofit/>
          </a:bodyPr>
          <a:lstStyle/>
          <a:p>
            <a:r>
              <a:rPr lang="en-US" dirty="0"/>
              <a:t>Revenue</a:t>
            </a:r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869354095"/>
              </p:ext>
            </p:extLst>
          </p:nvPr>
        </p:nvGraphicFramePr>
        <p:xfrm>
          <a:off x="699655" y="3013364"/>
          <a:ext cx="79121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9505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20091"/>
            <a:ext cx="7924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2016 Revenue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70018221"/>
              </p:ext>
            </p:extLst>
          </p:nvPr>
        </p:nvGraphicFramePr>
        <p:xfrm>
          <a:off x="1371600" y="1625600"/>
          <a:ext cx="60960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27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006" y="0"/>
            <a:ext cx="7429499" cy="1478570"/>
          </a:xfrm>
        </p:spPr>
        <p:txBody>
          <a:bodyPr/>
          <a:lstStyle/>
          <a:p>
            <a:r>
              <a:rPr lang="en-US" dirty="0" smtClean="0"/>
              <a:t>Fiscal ERP Project - </a:t>
            </a:r>
            <a:r>
              <a:rPr lang="en-US" dirty="0" err="1" smtClean="0"/>
              <a:t>munis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464" y="1574800"/>
            <a:ext cx="4130386" cy="5191759"/>
          </a:xfrm>
        </p:spPr>
        <p:txBody>
          <a:bodyPr>
            <a:noAutofit/>
          </a:bodyPr>
          <a:lstStyle/>
          <a:p>
            <a:r>
              <a:rPr lang="en-US" sz="1800" dirty="0" smtClean="0"/>
              <a:t>Wave 1: Paulding, Lima, Bath, Antwerp, Vantage, NOACSC</a:t>
            </a:r>
          </a:p>
          <a:p>
            <a:r>
              <a:rPr lang="en-US" sz="1800" dirty="0" smtClean="0"/>
              <a:t>Not just Pilots – Pioneers, Trailblazers</a:t>
            </a:r>
          </a:p>
          <a:p>
            <a:r>
              <a:rPr lang="en-US" sz="1800" dirty="0" smtClean="0"/>
              <a:t>Staff solves problems</a:t>
            </a:r>
          </a:p>
          <a:p>
            <a:pPr lvl="1"/>
            <a:r>
              <a:rPr lang="en-US" sz="1600" dirty="0" smtClean="0"/>
              <a:t>Brenda Core, Carolyn Winhover, Michelle Buss</a:t>
            </a:r>
          </a:p>
          <a:p>
            <a:pPr lvl="1"/>
            <a:r>
              <a:rPr lang="en-US" sz="1800" dirty="0" smtClean="0"/>
              <a:t>Capacity and Effort</a:t>
            </a:r>
          </a:p>
          <a:p>
            <a:r>
              <a:rPr lang="en-US" sz="1800" dirty="0" smtClean="0"/>
              <a:t>Sherry Shaffer and Rhonda </a:t>
            </a:r>
            <a:r>
              <a:rPr lang="en-US" sz="1800" dirty="0" err="1" smtClean="0"/>
              <a:t>Zimmerly</a:t>
            </a:r>
            <a:endParaRPr lang="en-US" sz="1800" dirty="0" smtClean="0"/>
          </a:p>
          <a:p>
            <a:r>
              <a:rPr lang="en-US" sz="1800" dirty="0" smtClean="0"/>
              <a:t>Go Lives</a:t>
            </a:r>
          </a:p>
          <a:p>
            <a:pPr lvl="1"/>
            <a:r>
              <a:rPr lang="en-US" sz="1800" dirty="0" smtClean="0"/>
              <a:t>NOACSC: January, 2017</a:t>
            </a:r>
          </a:p>
          <a:p>
            <a:pPr lvl="1"/>
            <a:r>
              <a:rPr lang="en-US" sz="1800" dirty="0" smtClean="0"/>
              <a:t>Antwerp, Bath, Paulding, &amp; Vantage: February, 2017</a:t>
            </a:r>
          </a:p>
          <a:p>
            <a:pPr lvl="1"/>
            <a:r>
              <a:rPr lang="en-US" sz="1800" dirty="0" smtClean="0"/>
              <a:t>Lima moved to July, 2017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953491"/>
            <a:ext cx="3656408" cy="436418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Wave 2</a:t>
            </a:r>
          </a:p>
          <a:p>
            <a:pPr lvl="1"/>
            <a:r>
              <a:rPr lang="en-US" sz="1800" dirty="0" smtClean="0"/>
              <a:t>Arcadia</a:t>
            </a:r>
          </a:p>
          <a:p>
            <a:pPr lvl="1"/>
            <a:r>
              <a:rPr lang="en-US" sz="1800" dirty="0" smtClean="0"/>
              <a:t>Marion Local</a:t>
            </a:r>
          </a:p>
          <a:p>
            <a:pPr lvl="1"/>
            <a:r>
              <a:rPr lang="en-US" sz="1800" dirty="0" smtClean="0"/>
              <a:t>Pandora-</a:t>
            </a:r>
            <a:r>
              <a:rPr lang="en-US" sz="1800" dirty="0" err="1" smtClean="0"/>
              <a:t>Gilboa</a:t>
            </a:r>
            <a:endParaRPr lang="en-US" sz="1800" dirty="0" smtClean="0"/>
          </a:p>
          <a:p>
            <a:pPr lvl="1"/>
            <a:r>
              <a:rPr lang="en-US" sz="1800" dirty="0" smtClean="0"/>
              <a:t>Celina</a:t>
            </a:r>
          </a:p>
          <a:p>
            <a:pPr lvl="1"/>
            <a:r>
              <a:rPr lang="en-US" sz="1800" dirty="0" smtClean="0"/>
              <a:t>Van Wert</a:t>
            </a:r>
          </a:p>
          <a:p>
            <a:pPr lvl="1"/>
            <a:r>
              <a:rPr lang="en-US" sz="1800" dirty="0" smtClean="0"/>
              <a:t>Fort Recovery</a:t>
            </a:r>
          </a:p>
          <a:p>
            <a:r>
              <a:rPr lang="en-US" sz="1800" dirty="0" smtClean="0"/>
              <a:t>Start Wave 2 Planning in Late November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rot="19062689">
            <a:off x="1681438" y="3089538"/>
            <a:ext cx="5632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ON HOLD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3512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5581" y="0"/>
            <a:ext cx="5981620" cy="1478570"/>
          </a:xfrm>
        </p:spPr>
        <p:txBody>
          <a:bodyPr/>
          <a:lstStyle/>
          <a:p>
            <a:r>
              <a:rPr lang="en-US" dirty="0" err="1" smtClean="0"/>
              <a:t>Munis</a:t>
            </a:r>
            <a:r>
              <a:rPr lang="en-US" dirty="0" smtClean="0"/>
              <a:t> – next steps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Notify Tyler of the decision to place the project on hold</a:t>
            </a:r>
          </a:p>
          <a:p>
            <a:pPr lvl="0"/>
            <a:r>
              <a:rPr lang="en-US" dirty="0"/>
              <a:t>Determine the financial impact of this decision</a:t>
            </a:r>
          </a:p>
          <a:p>
            <a:pPr lvl="0"/>
            <a:r>
              <a:rPr lang="en-US" dirty="0"/>
              <a:t>Present the above to the NOACSC board and the districts who have committed to MUNIS for their </a:t>
            </a:r>
            <a:r>
              <a:rPr lang="en-US" dirty="0" smtClean="0"/>
              <a:t>decision</a:t>
            </a:r>
          </a:p>
          <a:p>
            <a:pPr lvl="0"/>
            <a:r>
              <a:rPr lang="en-US" dirty="0" smtClean="0"/>
              <a:t>Timeline is unknown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364" y="0"/>
            <a:ext cx="6200723" cy="1478570"/>
          </a:xfrm>
        </p:spPr>
        <p:txBody>
          <a:bodyPr/>
          <a:lstStyle/>
          <a:p>
            <a:r>
              <a:rPr lang="en-US" dirty="0" smtClean="0"/>
              <a:t>State Software - Redesign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60" y="1779104"/>
            <a:ext cx="7429499" cy="4442792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Discussion with Jodi Becher – SSDT USAS Project Manager</a:t>
            </a:r>
          </a:p>
          <a:p>
            <a:pPr lvl="0"/>
            <a:r>
              <a:rPr lang="en-US" dirty="0" smtClean="0"/>
              <a:t>Redesign – “Not Ready yet”</a:t>
            </a:r>
          </a:p>
          <a:p>
            <a:pPr lvl="0"/>
            <a:r>
              <a:rPr lang="en-US" dirty="0" smtClean="0"/>
              <a:t>Release Candidate in January, 2017</a:t>
            </a:r>
          </a:p>
          <a:p>
            <a:pPr lvl="0"/>
            <a:r>
              <a:rPr lang="en-US" dirty="0" smtClean="0"/>
              <a:t>Load into Test Environment at NOACSC</a:t>
            </a:r>
          </a:p>
          <a:p>
            <a:pPr lvl="0"/>
            <a:r>
              <a:rPr lang="en-US" dirty="0" smtClean="0"/>
              <a:t>District(s) testing</a:t>
            </a:r>
          </a:p>
          <a:p>
            <a:pPr lvl="0"/>
            <a:r>
              <a:rPr lang="en-US" dirty="0" smtClean="0"/>
              <a:t>Provide Feedback to SSDT</a:t>
            </a:r>
          </a:p>
          <a:p>
            <a:pPr lvl="0"/>
            <a:r>
              <a:rPr lang="en-US" dirty="0" smtClean="0"/>
              <a:t>Go –live is up to each district individually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57" y="0"/>
            <a:ext cx="5912488" cy="1478570"/>
          </a:xfrm>
        </p:spPr>
        <p:txBody>
          <a:bodyPr/>
          <a:lstStyle/>
          <a:p>
            <a:r>
              <a:rPr lang="en-US" dirty="0" smtClean="0"/>
              <a:t>Fiscal </a:t>
            </a:r>
            <a:r>
              <a:rPr lang="en-US" dirty="0" err="1" smtClean="0"/>
              <a:t>Erp</a:t>
            </a:r>
            <a:r>
              <a:rPr lang="en-US" dirty="0" smtClean="0"/>
              <a:t> - Sungard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60" y="1967948"/>
            <a:ext cx="7429499" cy="41843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MCOECN has contract with Sungard</a:t>
            </a:r>
          </a:p>
          <a:p>
            <a:r>
              <a:rPr lang="en-US" smtClean="0"/>
              <a:t>Currently 15 </a:t>
            </a:r>
            <a:r>
              <a:rPr lang="en-US" dirty="0" smtClean="0"/>
              <a:t>Districts state-wide implementing Sungard</a:t>
            </a:r>
          </a:p>
          <a:p>
            <a:r>
              <a:rPr lang="en-US" dirty="0" smtClean="0"/>
              <a:t>Projected go-live is January, 2017</a:t>
            </a:r>
          </a:p>
          <a:p>
            <a:r>
              <a:rPr lang="en-US" dirty="0" smtClean="0"/>
              <a:t>Scott </a:t>
            </a:r>
            <a:r>
              <a:rPr lang="en-US" dirty="0" err="1" smtClean="0"/>
              <a:t>Waltour</a:t>
            </a:r>
            <a:r>
              <a:rPr lang="en-US" dirty="0" smtClean="0"/>
              <a:t> is Project Manager for MCOECN</a:t>
            </a:r>
          </a:p>
          <a:p>
            <a:r>
              <a:rPr lang="en-US" dirty="0" smtClean="0"/>
              <a:t>Process begun with Scott</a:t>
            </a:r>
          </a:p>
          <a:p>
            <a:pPr lvl="1"/>
            <a:r>
              <a:rPr lang="en-US" dirty="0" smtClean="0"/>
              <a:t>Meeting with Scott and Sungard</a:t>
            </a:r>
          </a:p>
          <a:p>
            <a:pPr lvl="1"/>
            <a:r>
              <a:rPr lang="en-US" dirty="0" smtClean="0"/>
              <a:t>Demo</a:t>
            </a:r>
          </a:p>
          <a:p>
            <a:pPr lvl="1"/>
            <a:r>
              <a:rPr lang="en-US" dirty="0" smtClean="0"/>
              <a:t>Potential visits to implemented districts</a:t>
            </a:r>
          </a:p>
          <a:p>
            <a:pPr lvl="1"/>
            <a:r>
              <a:rPr lang="en-US" dirty="0" smtClean="0"/>
              <a:t>Costs/Fees and Contracts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096" y="-72736"/>
            <a:ext cx="7429499" cy="1478570"/>
          </a:xfrm>
        </p:spPr>
        <p:txBody>
          <a:bodyPr/>
          <a:lstStyle/>
          <a:p>
            <a:r>
              <a:rPr lang="en-US" dirty="0" smtClean="0"/>
              <a:t>NOACSC – New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369" y="2010497"/>
            <a:ext cx="7429499" cy="4307176"/>
          </a:xfrm>
        </p:spPr>
        <p:txBody>
          <a:bodyPr/>
          <a:lstStyle/>
          <a:p>
            <a:r>
              <a:rPr lang="en-US" dirty="0" smtClean="0"/>
              <a:t>4277 East Road – Lima</a:t>
            </a:r>
          </a:p>
          <a:p>
            <a:r>
              <a:rPr lang="en-US" dirty="0" smtClean="0"/>
              <a:t>Design/Build for Remodeling</a:t>
            </a:r>
          </a:p>
          <a:p>
            <a:r>
              <a:rPr lang="en-US" dirty="0" smtClean="0"/>
              <a:t>Muhlenkamp Builders from Coldwater</a:t>
            </a:r>
          </a:p>
          <a:p>
            <a:r>
              <a:rPr lang="en-US" dirty="0" smtClean="0"/>
              <a:t>6 month project from Oct, 2016 thru March, 2017</a:t>
            </a:r>
          </a:p>
          <a:p>
            <a:r>
              <a:rPr lang="en-US" dirty="0" smtClean="0"/>
              <a:t>Improved Training Capacity</a:t>
            </a:r>
          </a:p>
          <a:p>
            <a:r>
              <a:rPr lang="en-US" dirty="0" smtClean="0"/>
              <a:t>Kitchen/Break Room</a:t>
            </a:r>
          </a:p>
          <a:p>
            <a:r>
              <a:rPr lang="en-US" dirty="0" smtClean="0"/>
              <a:t>Restrooms </a:t>
            </a:r>
          </a:p>
        </p:txBody>
      </p:sp>
    </p:spTree>
    <p:extLst>
      <p:ext uri="{BB962C8B-B14F-4D97-AF65-F5344CB8AC3E}">
        <p14:creationId xmlns:p14="http://schemas.microsoft.com/office/powerpoint/2010/main" val="177153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1110" y="1569142"/>
            <a:ext cx="7429499" cy="1478570"/>
          </a:xfrm>
        </p:spPr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6060" y="3080760"/>
            <a:ext cx="7429499" cy="3541714"/>
          </a:xfrm>
        </p:spPr>
        <p:txBody>
          <a:bodyPr/>
          <a:lstStyle/>
          <a:p>
            <a:r>
              <a:rPr lang="en-US" sz="3200" b="1" dirty="0" smtClean="0"/>
              <a:t>Ken Amstutz</a:t>
            </a:r>
          </a:p>
          <a:p>
            <a:r>
              <a:rPr lang="en-US" dirty="0" smtClean="0"/>
              <a:t>Superintendent, Van Wert City Schools</a:t>
            </a:r>
          </a:p>
          <a:p>
            <a:r>
              <a:rPr lang="en-US" dirty="0" smtClean="0"/>
              <a:t>Chairman, NOACSC Board of Directors</a:t>
            </a:r>
          </a:p>
        </p:txBody>
      </p:sp>
    </p:spTree>
    <p:extLst>
      <p:ext uri="{BB962C8B-B14F-4D97-AF65-F5344CB8AC3E}">
        <p14:creationId xmlns:p14="http://schemas.microsoft.com/office/powerpoint/2010/main" val="37666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741" y="0"/>
            <a:ext cx="7429499" cy="1478570"/>
          </a:xfrm>
        </p:spPr>
        <p:txBody>
          <a:bodyPr/>
          <a:lstStyle/>
          <a:p>
            <a:r>
              <a:rPr lang="en-US" dirty="0" smtClean="0"/>
              <a:t>645 South Main Street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sold in October</a:t>
            </a:r>
          </a:p>
          <a:p>
            <a:pPr lvl="1"/>
            <a:r>
              <a:rPr lang="en-US" sz="2400" dirty="0" smtClean="0"/>
              <a:t>Local Investor</a:t>
            </a:r>
          </a:p>
          <a:p>
            <a:r>
              <a:rPr lang="en-US" dirty="0" smtClean="0"/>
              <a:t>Leasing until we move</a:t>
            </a:r>
          </a:p>
          <a:p>
            <a:r>
              <a:rPr lang="en-US" dirty="0" smtClean="0"/>
              <a:t>New Tenant will be Benchmark</a:t>
            </a:r>
          </a:p>
          <a:p>
            <a:pPr lvl="1"/>
            <a:r>
              <a:rPr lang="en-US" sz="2400" dirty="0" smtClean="0"/>
              <a:t>Elderly Services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6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1" y="926631"/>
            <a:ext cx="7429499" cy="1478570"/>
          </a:xfrm>
        </p:spPr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694" y="2627174"/>
            <a:ext cx="7429499" cy="3541714"/>
          </a:xfrm>
        </p:spPr>
        <p:txBody>
          <a:bodyPr/>
          <a:lstStyle/>
          <a:p>
            <a:r>
              <a:rPr lang="en-US" dirty="0" smtClean="0"/>
              <a:t>Hearing/Reading about this quite a lot these days</a:t>
            </a:r>
          </a:p>
          <a:p>
            <a:r>
              <a:rPr lang="en-US" dirty="0" smtClean="0"/>
              <a:t>Concerned about security fatigue</a:t>
            </a:r>
          </a:p>
          <a:p>
            <a:r>
              <a:rPr lang="en-US" dirty="0" smtClean="0"/>
              <a:t>Perpetrators are Amateurs and Professionals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7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278" y="0"/>
            <a:ext cx="6460435" cy="1478570"/>
          </a:xfrm>
        </p:spPr>
        <p:txBody>
          <a:bodyPr/>
          <a:lstStyle/>
          <a:p>
            <a:r>
              <a:rPr lang="en-US" dirty="0" smtClean="0"/>
              <a:t>October 21 - Amateurs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040" y="1478570"/>
            <a:ext cx="7429499" cy="48129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Mirai</a:t>
            </a:r>
            <a:r>
              <a:rPr lang="en-US" dirty="0" smtClean="0"/>
              <a:t> Malware posted on </a:t>
            </a:r>
            <a:r>
              <a:rPr lang="en-US" dirty="0" err="1" smtClean="0"/>
              <a:t>Hackforums</a:t>
            </a:r>
            <a:endParaRPr lang="en-US" dirty="0" smtClean="0"/>
          </a:p>
          <a:p>
            <a:r>
              <a:rPr lang="en-US" dirty="0" smtClean="0"/>
              <a:t>Most likely “script kiddies”</a:t>
            </a:r>
          </a:p>
          <a:p>
            <a:r>
              <a:rPr lang="en-US" dirty="0" err="1" smtClean="0"/>
              <a:t>Dyn</a:t>
            </a:r>
            <a:r>
              <a:rPr lang="en-US" dirty="0" smtClean="0"/>
              <a:t> – A major DNS hosting company</a:t>
            </a:r>
          </a:p>
          <a:p>
            <a:pPr lvl="1"/>
            <a:r>
              <a:rPr lang="en-US" dirty="0" smtClean="0"/>
              <a:t>They interpret 198.38.96.0 to </a:t>
            </a:r>
            <a:r>
              <a:rPr lang="en-US" dirty="0" smtClean="0">
                <a:hlinkClick r:id="rId2"/>
              </a:rPr>
              <a:t>www.netflix.com</a:t>
            </a:r>
            <a:r>
              <a:rPr lang="en-US" dirty="0" smtClean="0"/>
              <a:t> (vice versa)</a:t>
            </a:r>
          </a:p>
          <a:p>
            <a:pPr lvl="1"/>
            <a:r>
              <a:rPr lang="en-US" dirty="0" smtClean="0"/>
              <a:t>And thousands of others</a:t>
            </a:r>
          </a:p>
          <a:p>
            <a:r>
              <a:rPr lang="en-US" dirty="0" smtClean="0"/>
              <a:t>Fortunately NOACSC and Districts were relatively unaffected except for access to attacked sites</a:t>
            </a:r>
          </a:p>
          <a:p>
            <a:r>
              <a:rPr lang="en-US" dirty="0" smtClean="0"/>
              <a:t>Used Internet of Things (</a:t>
            </a:r>
            <a:r>
              <a:rPr lang="en-US" dirty="0" err="1" smtClean="0"/>
              <a:t>IoT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DVR’s, Webcams</a:t>
            </a:r>
          </a:p>
          <a:p>
            <a:pPr lvl="1"/>
            <a:r>
              <a:rPr lang="en-US" dirty="0" smtClean="0"/>
              <a:t>Default Admin/Passwords</a:t>
            </a:r>
          </a:p>
        </p:txBody>
      </p:sp>
    </p:spTree>
    <p:extLst>
      <p:ext uri="{BB962C8B-B14F-4D97-AF65-F5344CB8AC3E}">
        <p14:creationId xmlns:p14="http://schemas.microsoft.com/office/powerpoint/2010/main" val="38207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278" y="0"/>
            <a:ext cx="6460435" cy="874643"/>
          </a:xfrm>
        </p:spPr>
        <p:txBody>
          <a:bodyPr/>
          <a:lstStyle/>
          <a:p>
            <a:r>
              <a:rPr lang="en-US" dirty="0" smtClean="0"/>
              <a:t>October 30 – the pros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4" y="1478570"/>
            <a:ext cx="8008165" cy="4812900"/>
          </a:xfrm>
        </p:spPr>
        <p:txBody>
          <a:bodyPr>
            <a:normAutofit/>
          </a:bodyPr>
          <a:lstStyle/>
          <a:p>
            <a:r>
              <a:rPr lang="en-US" dirty="0" smtClean="0"/>
              <a:t>Virus Attack – probably Ransomware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74" y="1978402"/>
            <a:ext cx="7482444" cy="47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583" y="-107039"/>
            <a:ext cx="7116417" cy="1478570"/>
          </a:xfrm>
        </p:spPr>
        <p:txBody>
          <a:bodyPr/>
          <a:lstStyle/>
          <a:p>
            <a:r>
              <a:rPr lang="en-US" dirty="0" smtClean="0"/>
              <a:t>Why you should be concerned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60" y="1918252"/>
            <a:ext cx="7429499" cy="3872949"/>
          </a:xfrm>
        </p:spPr>
        <p:txBody>
          <a:bodyPr/>
          <a:lstStyle/>
          <a:p>
            <a:r>
              <a:rPr lang="en-US" dirty="0" smtClean="0"/>
              <a:t>Two important databases: Student and Staff</a:t>
            </a:r>
          </a:p>
          <a:p>
            <a:r>
              <a:rPr lang="en-US" dirty="0" smtClean="0"/>
              <a:t>1 in 5 breaches is electronic</a:t>
            </a:r>
          </a:p>
          <a:p>
            <a:pPr lvl="1"/>
            <a:r>
              <a:rPr lang="en-US" dirty="0" smtClean="0"/>
              <a:t>Ohio’s OECN (ITCs) provides added layers of electronic security</a:t>
            </a:r>
          </a:p>
          <a:p>
            <a:pPr lvl="2"/>
            <a:r>
              <a:rPr lang="en-US" dirty="0" smtClean="0"/>
              <a:t>Firewalls</a:t>
            </a:r>
          </a:p>
          <a:p>
            <a:pPr lvl="2"/>
            <a:r>
              <a:rPr lang="en-US" dirty="0" smtClean="0"/>
              <a:t>Intrusion Protection and Detection/Anti-Virus</a:t>
            </a:r>
          </a:p>
          <a:p>
            <a:pPr lvl="2"/>
            <a:r>
              <a:rPr lang="en-US" dirty="0" smtClean="0"/>
              <a:t>Subject Matter Expertise and Assistance</a:t>
            </a:r>
          </a:p>
          <a:p>
            <a:pPr lvl="1"/>
            <a:r>
              <a:rPr lang="en-US" dirty="0" smtClean="0"/>
              <a:t>Districts provide their own layers of electronic security</a:t>
            </a:r>
          </a:p>
          <a:p>
            <a:r>
              <a:rPr lang="en-US" dirty="0" smtClean="0"/>
              <a:t>So what about the other 4 in 5?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7799" y="-107039"/>
            <a:ext cx="5306201" cy="1478570"/>
          </a:xfrm>
        </p:spPr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60" y="1918252"/>
            <a:ext cx="7429499" cy="3872949"/>
          </a:xfrm>
        </p:spPr>
        <p:txBody>
          <a:bodyPr/>
          <a:lstStyle/>
          <a:p>
            <a:r>
              <a:rPr lang="en-US" dirty="0" smtClean="0"/>
              <a:t>4 in 5</a:t>
            </a:r>
          </a:p>
          <a:p>
            <a:pPr lvl="1"/>
            <a:r>
              <a:rPr lang="en-US" dirty="0" smtClean="0"/>
              <a:t>Staff make mistakes</a:t>
            </a:r>
          </a:p>
          <a:p>
            <a:pPr lvl="1"/>
            <a:r>
              <a:rPr lang="en-US" dirty="0" smtClean="0"/>
              <a:t>Disgruntled employees</a:t>
            </a:r>
          </a:p>
          <a:p>
            <a:pPr lvl="1"/>
            <a:r>
              <a:rPr lang="en-US" dirty="0" smtClean="0"/>
              <a:t>Failure to follow procedure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parties with lax or meager security measures</a:t>
            </a:r>
          </a:p>
          <a:p>
            <a:r>
              <a:rPr lang="en-US" dirty="0" smtClean="0"/>
              <a:t>80% of our time on 20% of the Risk?</a:t>
            </a:r>
          </a:p>
          <a:p>
            <a:r>
              <a:rPr lang="en-US" dirty="0" smtClean="0"/>
              <a:t>Security Video – just how easy it 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3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486" y="-77221"/>
            <a:ext cx="7429499" cy="1478570"/>
          </a:xfrm>
        </p:spPr>
        <p:txBody>
          <a:bodyPr/>
          <a:lstStyle/>
          <a:p>
            <a:r>
              <a:rPr lang="en-US" dirty="0" smtClean="0"/>
              <a:t>Social Engineering video</a:t>
            </a:r>
            <a:endParaRPr lang="en-US" dirty="0"/>
          </a:p>
        </p:txBody>
      </p:sp>
      <p:pic>
        <p:nvPicPr>
          <p:cNvPr id="4" name="This is how hackers hack you using simple social engineer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56272"/>
            <a:ext cx="7429499" cy="1478570"/>
          </a:xfrm>
        </p:spPr>
        <p:txBody>
          <a:bodyPr/>
          <a:lstStyle/>
          <a:p>
            <a:r>
              <a:rPr lang="en-US" dirty="0" smtClean="0"/>
              <a:t>Software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360" y="3122324"/>
            <a:ext cx="7429499" cy="354171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Virtual Classroom</a:t>
            </a:r>
          </a:p>
          <a:p>
            <a:endParaRPr lang="en-US" sz="2800" dirty="0"/>
          </a:p>
          <a:p>
            <a:r>
              <a:rPr lang="en-US" sz="2800" dirty="0" smtClean="0"/>
              <a:t>Data Map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39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695" y="0"/>
            <a:ext cx="7429499" cy="1478570"/>
          </a:xfrm>
        </p:spPr>
        <p:txBody>
          <a:bodyPr/>
          <a:lstStyle/>
          <a:p>
            <a:r>
              <a:rPr lang="en-US" dirty="0" smtClean="0"/>
              <a:t>Closing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4210" y="98972"/>
            <a:ext cx="7429499" cy="1220673"/>
          </a:xfrm>
        </p:spPr>
        <p:txBody>
          <a:bodyPr/>
          <a:lstStyle/>
          <a:p>
            <a:r>
              <a:rPr lang="en-US" dirty="0" smtClean="0"/>
              <a:t>Board of directors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18" y="5777344"/>
            <a:ext cx="8458199" cy="938647"/>
          </a:xfrm>
        </p:spPr>
        <p:txBody>
          <a:bodyPr>
            <a:noAutofit/>
          </a:bodyPr>
          <a:lstStyle/>
          <a:p>
            <a:r>
              <a:rPr lang="en-US" sz="1200" dirty="0"/>
              <a:t>Karen Phillips replaced Christy </a:t>
            </a:r>
            <a:r>
              <a:rPr lang="en-US" sz="1200" dirty="0" err="1"/>
              <a:t>Beaschler</a:t>
            </a:r>
            <a:r>
              <a:rPr lang="en-US" sz="1200" dirty="0"/>
              <a:t> as the At-Large Treasurer</a:t>
            </a:r>
          </a:p>
          <a:p>
            <a:r>
              <a:rPr lang="en-US" sz="1200" dirty="0"/>
              <a:t>Steve Arnold – the Paulding County Superintendents are OK since he will be Western Buckeye Superintendent April 1, 2017</a:t>
            </a:r>
          </a:p>
          <a:p>
            <a:r>
              <a:rPr lang="en-US" sz="1200" dirty="0"/>
              <a:t>Board Members in Red and Blue term expires the end of December, Ray will be contacting the ESC’s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5" y="1527464"/>
            <a:ext cx="7722753" cy="41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433" y="0"/>
            <a:ext cx="7429499" cy="1478570"/>
          </a:xfrm>
        </p:spPr>
        <p:txBody>
          <a:bodyPr/>
          <a:lstStyle/>
          <a:p>
            <a:r>
              <a:rPr lang="en-US" dirty="0" smtClean="0"/>
              <a:t>Director’s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Ray Burden</a:t>
            </a:r>
          </a:p>
          <a:p>
            <a:pPr lvl="1"/>
            <a:r>
              <a:rPr lang="en-US" sz="2400" dirty="0" smtClean="0"/>
              <a:t>Executive Director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67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770" y="0"/>
            <a:ext cx="4353790" cy="147857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60" y="2088573"/>
            <a:ext cx="7429499" cy="39173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Organization Chart – New Staff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New Member of Cooperative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Financials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Fiscal ERP Project – MUNIS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New Location of the Cooperative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Security</a:t>
            </a:r>
          </a:p>
          <a:p>
            <a:r>
              <a:rPr lang="en-US" dirty="0" smtClean="0"/>
              <a:t>Software Answers</a:t>
            </a:r>
          </a:p>
          <a:p>
            <a:pPr lvl="1"/>
            <a:r>
              <a:rPr lang="en-US" dirty="0" smtClean="0"/>
              <a:t>DEMO Virtual Classroom and </a:t>
            </a:r>
            <a:r>
              <a:rPr lang="en-US" dirty="0" err="1" smtClean="0"/>
              <a:t>DataMap</a:t>
            </a:r>
            <a:endParaRPr lang="en-US" dirty="0" smtClean="0"/>
          </a:p>
          <a:p>
            <a:r>
              <a:rPr lang="en-US" dirty="0" smtClean="0"/>
              <a:t>Closing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760" y="311727"/>
            <a:ext cx="7429499" cy="767052"/>
          </a:xfrm>
        </p:spPr>
        <p:txBody>
          <a:bodyPr/>
          <a:lstStyle/>
          <a:p>
            <a:r>
              <a:rPr lang="en-US" dirty="0" smtClean="0"/>
              <a:t>Organization Chart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1413164"/>
            <a:ext cx="9144396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888" y="0"/>
            <a:ext cx="4318613" cy="1478570"/>
          </a:xfrm>
        </p:spPr>
        <p:txBody>
          <a:bodyPr/>
          <a:lstStyle/>
          <a:p>
            <a:r>
              <a:rPr lang="en-US" dirty="0" smtClean="0"/>
              <a:t>New 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Eastwood Local Schools</a:t>
            </a:r>
          </a:p>
          <a:p>
            <a:pPr lvl="1"/>
            <a:r>
              <a:rPr lang="en-US" dirty="0" smtClean="0"/>
              <a:t>Brent Welker, Superintendent</a:t>
            </a:r>
          </a:p>
          <a:p>
            <a:pPr lvl="1"/>
            <a:r>
              <a:rPr lang="en-US" dirty="0" smtClean="0"/>
              <a:t>Brad McCracken, Treasurer</a:t>
            </a:r>
          </a:p>
          <a:p>
            <a:pPr lvl="1"/>
            <a:r>
              <a:rPr lang="en-US" dirty="0" smtClean="0"/>
              <a:t>Matt </a:t>
            </a:r>
            <a:r>
              <a:rPr lang="en-US" dirty="0" err="1" smtClean="0"/>
              <a:t>Routson</a:t>
            </a:r>
            <a:r>
              <a:rPr lang="en-US" dirty="0" smtClean="0"/>
              <a:t>, Tech Director</a:t>
            </a:r>
          </a:p>
          <a:p>
            <a:r>
              <a:rPr lang="en-US" dirty="0" smtClean="0"/>
              <a:t>Wood County</a:t>
            </a:r>
          </a:p>
          <a:p>
            <a:r>
              <a:rPr lang="en-US" dirty="0" smtClean="0"/>
              <a:t>Now at 55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54144"/>
            <a:ext cx="7429499" cy="1478570"/>
          </a:xfrm>
        </p:spPr>
        <p:txBody>
          <a:bodyPr/>
          <a:lstStyle/>
          <a:p>
            <a:r>
              <a:rPr lang="en-US" dirty="0" smtClean="0"/>
              <a:t>Financial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59" y="3132714"/>
            <a:ext cx="7429499" cy="3541714"/>
          </a:xfrm>
        </p:spPr>
        <p:txBody>
          <a:bodyPr/>
          <a:lstStyle/>
          <a:p>
            <a:r>
              <a:rPr lang="en-US" dirty="0" smtClean="0"/>
              <a:t>Fiscal Year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AutoShape 2"/>
          <p:cNvSpPr>
            <a:spLocks noGrp="1" noChangeArrowheads="1"/>
          </p:cNvSpPr>
          <p:nvPr>
            <p:ph type="title"/>
          </p:nvPr>
        </p:nvSpPr>
        <p:spPr>
          <a:xfrm>
            <a:off x="998537" y="1950028"/>
            <a:ext cx="7924800" cy="601663"/>
          </a:xfrm>
        </p:spPr>
        <p:txBody>
          <a:bodyPr>
            <a:normAutofit/>
          </a:bodyPr>
          <a:lstStyle/>
          <a:p>
            <a:r>
              <a:rPr lang="en-US" dirty="0"/>
              <a:t>Balance</a:t>
            </a:r>
            <a:endParaRPr lang="en-US" b="0" dirty="0"/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997530121"/>
              </p:ext>
            </p:extLst>
          </p:nvPr>
        </p:nvGraphicFramePr>
        <p:xfrm>
          <a:off x="998537" y="2944091"/>
          <a:ext cx="8145463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9578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A8190FB-6218-4302-8032-0EBD09CB2208}" vid="{FD45557D-319E-4886-A4F5-436E55C698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NOACSC PowerPoint Template</Template>
  <TotalTime>986</TotalTime>
  <Words>687</Words>
  <Application>Microsoft Office PowerPoint</Application>
  <PresentationFormat>On-screen Show (4:3)</PresentationFormat>
  <Paragraphs>157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Tw Cen MT</vt:lpstr>
      <vt:lpstr>Circuit</vt:lpstr>
      <vt:lpstr>NOACSC Annual Membership Meeting</vt:lpstr>
      <vt:lpstr>Welcome</vt:lpstr>
      <vt:lpstr>Board of directors</vt:lpstr>
      <vt:lpstr>Director’s address</vt:lpstr>
      <vt:lpstr>agenda</vt:lpstr>
      <vt:lpstr>Organization Chart</vt:lpstr>
      <vt:lpstr>New member</vt:lpstr>
      <vt:lpstr>Financial status</vt:lpstr>
      <vt:lpstr>Balance</vt:lpstr>
      <vt:lpstr>Expenses</vt:lpstr>
      <vt:lpstr>2016 Expenses</vt:lpstr>
      <vt:lpstr>Revenue</vt:lpstr>
      <vt:lpstr>2016 Revenue</vt:lpstr>
      <vt:lpstr>Fiscal ERP Project - munis</vt:lpstr>
      <vt:lpstr>Munis – next steps</vt:lpstr>
      <vt:lpstr>State Software - Redesign</vt:lpstr>
      <vt:lpstr>Fiscal Erp - Sungard</vt:lpstr>
      <vt:lpstr>NOACSC – New Location</vt:lpstr>
      <vt:lpstr>PowerPoint Presentation</vt:lpstr>
      <vt:lpstr>645 South Main Street</vt:lpstr>
      <vt:lpstr>Security</vt:lpstr>
      <vt:lpstr>October 21 - Amateurs</vt:lpstr>
      <vt:lpstr>October 30 – the pros</vt:lpstr>
      <vt:lpstr>Why you should be concerned</vt:lpstr>
      <vt:lpstr>security</vt:lpstr>
      <vt:lpstr>Social Engineering video</vt:lpstr>
      <vt:lpstr>Software Answers</vt:lpstr>
      <vt:lpstr>Closing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ray@noacsc.org</dc:creator>
  <cp:lastModifiedBy>ray@noacsc.org</cp:lastModifiedBy>
  <cp:revision>36</cp:revision>
  <dcterms:created xsi:type="dcterms:W3CDTF">2016-09-21T14:53:04Z</dcterms:created>
  <dcterms:modified xsi:type="dcterms:W3CDTF">2016-11-10T18:22:46Z</dcterms:modified>
</cp:coreProperties>
</file>